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4" r:id="rId9"/>
    <p:sldId id="263"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Types of Test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3032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continued</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In teacher made test the test items, time limit, instruction and procedure of scoring vary from test to test. These tests may be written or oral in nature. In teacher-made test both objective type and essay type items can be included.</a:t>
            </a:r>
          </a:p>
        </p:txBody>
      </p:sp>
    </p:spTree>
    <p:extLst>
      <p:ext uri="{BB962C8B-B14F-4D97-AF65-F5344CB8AC3E}">
        <p14:creationId xmlns:p14="http://schemas.microsoft.com/office/powerpoint/2010/main" val="4092135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Standardized Tests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In the Dictionary of Education C.V. Good has described a standardized test is that “for which content has been selected and checked empirically for which norms have been established for which uniform methods of administering and scoring have been developed, and which may be scored with a relatively high degree of objectivity.”</a:t>
            </a:r>
          </a:p>
          <a:p>
            <a:endParaRPr lang="en-US" dirty="0"/>
          </a:p>
          <a:p>
            <a:endParaRPr lang="en-US" dirty="0"/>
          </a:p>
        </p:txBody>
      </p:sp>
    </p:spTree>
    <p:extLst>
      <p:ext uri="{BB962C8B-B14F-4D97-AF65-F5344CB8AC3E}">
        <p14:creationId xmlns:p14="http://schemas.microsoft.com/office/powerpoint/2010/main" val="2699187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continued</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Standardized tests are carefully constructed tests which have uniformity of procedure in scoring, administering and interpreting the test results. Generally these tests are “norm-referenced tests that measure the pupils’ level of achievement in various content. And skill areas by comparing their test performance with the performance of other pupils in some general reference group.”</a:t>
            </a:r>
          </a:p>
          <a:p>
            <a:endParaRPr lang="en-US" dirty="0"/>
          </a:p>
          <a:p>
            <a:endParaRPr lang="en-US" dirty="0"/>
          </a:p>
        </p:txBody>
      </p:sp>
    </p:spTree>
    <p:extLst>
      <p:ext uri="{BB962C8B-B14F-4D97-AF65-F5344CB8AC3E}">
        <p14:creationId xmlns:p14="http://schemas.microsoft.com/office/powerpoint/2010/main" val="2588986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continued</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test is developed by experts, test specialists so that the items are of high technical quality.</a:t>
            </a:r>
          </a:p>
          <a:p>
            <a:r>
              <a:rPr lang="en-US" dirty="0" smtClean="0">
                <a:latin typeface="Times New Roman" panose="02020603050405020304" pitchFamily="18" charset="0"/>
                <a:cs typeface="Times New Roman" panose="02020603050405020304" pitchFamily="18" charset="0"/>
              </a:rPr>
              <a:t>A clear instruction for administering and scoring the test is given to maintain uniformity in administering and marking.</a:t>
            </a:r>
          </a:p>
          <a:p>
            <a:r>
              <a:rPr lang="en-US" dirty="0" smtClean="0">
                <a:latin typeface="Times New Roman" panose="02020603050405020304" pitchFamily="18" charset="0"/>
                <a:cs typeface="Times New Roman" panose="02020603050405020304" pitchFamily="18" charset="0"/>
              </a:rPr>
              <a:t>Norms are provided in test manual. </a:t>
            </a:r>
          </a:p>
          <a:p>
            <a:endParaRPr lang="en-US" dirty="0"/>
          </a:p>
        </p:txBody>
      </p:sp>
    </p:spTree>
    <p:extLst>
      <p:ext uri="{BB962C8B-B14F-4D97-AF65-F5344CB8AC3E}">
        <p14:creationId xmlns:p14="http://schemas.microsoft.com/office/powerpoint/2010/main" val="281731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Example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anose="02020603050405020304" pitchFamily="18" charset="0"/>
                <a:cs typeface="Times New Roman" panose="02020603050405020304" pitchFamily="18" charset="0"/>
              </a:rPr>
              <a:t>SAT:  Scholastic Aptitude Testing</a:t>
            </a:r>
          </a:p>
          <a:p>
            <a:r>
              <a:rPr lang="en-US" dirty="0" smtClean="0">
                <a:latin typeface="Times New Roman" panose="02020603050405020304" pitchFamily="18" charset="0"/>
                <a:cs typeface="Times New Roman" panose="02020603050405020304" pitchFamily="18" charset="0"/>
              </a:rPr>
              <a:t>ACT: American College Test</a:t>
            </a:r>
          </a:p>
          <a:p>
            <a:r>
              <a:rPr lang="en-US" dirty="0" smtClean="0">
                <a:latin typeface="Times New Roman" panose="02020603050405020304" pitchFamily="18" charset="0"/>
                <a:cs typeface="Times New Roman" panose="02020603050405020304" pitchFamily="18" charset="0"/>
              </a:rPr>
              <a:t>GRE:  </a:t>
            </a:r>
            <a:r>
              <a:rPr lang="en-US" dirty="0">
                <a:latin typeface="Times New Roman" panose="02020603050405020304" pitchFamily="18" charset="0"/>
                <a:cs typeface="Times New Roman" panose="02020603050405020304" pitchFamily="18" charset="0"/>
              </a:rPr>
              <a:t>Graduate Record Exam </a:t>
            </a:r>
          </a:p>
          <a:p>
            <a:r>
              <a:rPr lang="en-US" dirty="0" smtClean="0">
                <a:latin typeface="Times New Roman" panose="02020603050405020304" pitchFamily="18" charset="0"/>
                <a:cs typeface="Times New Roman" panose="02020603050405020304" pitchFamily="18" charset="0"/>
              </a:rPr>
              <a:t>LSAT:  Law </a:t>
            </a:r>
            <a:r>
              <a:rPr lang="en-US" dirty="0">
                <a:latin typeface="Times New Roman" panose="02020603050405020304" pitchFamily="18" charset="0"/>
                <a:cs typeface="Times New Roman" panose="02020603050405020304" pitchFamily="18" charset="0"/>
              </a:rPr>
              <a:t>School Admissions Test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MCAT:  </a:t>
            </a:r>
            <a:r>
              <a:rPr lang="en-US" dirty="0">
                <a:latin typeface="Times New Roman" panose="02020603050405020304" pitchFamily="18" charset="0"/>
                <a:cs typeface="Times New Roman" panose="02020603050405020304" pitchFamily="18" charset="0"/>
              </a:rPr>
              <a:t>Medical College Admissions </a:t>
            </a:r>
            <a:r>
              <a:rPr lang="en-US" dirty="0" smtClean="0">
                <a:latin typeface="Times New Roman" panose="02020603050405020304" pitchFamily="18" charset="0"/>
                <a:cs typeface="Times New Roman" panose="02020603050405020304" pitchFamily="18" charset="0"/>
              </a:rPr>
              <a:t>Test</a:t>
            </a:r>
          </a:p>
          <a:p>
            <a:r>
              <a:rPr lang="en-US" dirty="0" smtClean="0">
                <a:latin typeface="Times New Roman" panose="02020603050405020304" pitchFamily="18" charset="0"/>
                <a:cs typeface="Times New Roman" panose="02020603050405020304" pitchFamily="18" charset="0"/>
              </a:rPr>
              <a:t>PISA: Program of International Students </a:t>
            </a:r>
            <a:r>
              <a:rPr lang="en-US" dirty="0">
                <a:latin typeface="Times New Roman" panose="02020603050405020304" pitchFamily="18" charset="0"/>
                <a:cs typeface="Times New Roman" panose="02020603050405020304" pitchFamily="18" charset="0"/>
              </a:rPr>
              <a:t>Assessment</a:t>
            </a:r>
            <a:r>
              <a:rPr lang="en-US"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cs typeface="Times New Roman" panose="02020603050405020304" pitchFamily="18" charset="0"/>
              </a:rPr>
              <a:t> for Economic Co-operation and Development in member and non-member nations intended to evaluate educational systems It is an international assessment that measures 15-year-old students' reading, mathematics, and science literacy every three </a:t>
            </a:r>
            <a:r>
              <a:rPr lang="en-US" sz="2400" dirty="0" smtClean="0">
                <a:latin typeface="Times New Roman" panose="02020603050405020304" pitchFamily="18" charset="0"/>
                <a:cs typeface="Times New Roman" panose="02020603050405020304" pitchFamily="18" charset="0"/>
              </a:rPr>
              <a:t>years</a:t>
            </a:r>
            <a:r>
              <a:rPr lang="en-US" sz="2400" dirty="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TIMSS: Trends in International Mathematics and Science Study</a:t>
            </a:r>
          </a:p>
          <a:p>
            <a:r>
              <a:rPr lang="en-US" dirty="0" smtClean="0">
                <a:latin typeface="Times New Roman" panose="02020603050405020304" pitchFamily="18" charset="0"/>
                <a:cs typeface="Times New Roman" panose="02020603050405020304" pitchFamily="18" charset="0"/>
              </a:rPr>
              <a:t>IELTS</a:t>
            </a:r>
          </a:p>
          <a:p>
            <a:r>
              <a:rPr lang="en-US" dirty="0" smtClean="0">
                <a:latin typeface="Times New Roman" panose="02020603050405020304" pitchFamily="18" charset="0"/>
                <a:cs typeface="Times New Roman" panose="02020603050405020304" pitchFamily="18" charset="0"/>
              </a:rPr>
              <a:t>TOEFL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551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Pakistan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GRE (General/Subject)</a:t>
            </a:r>
          </a:p>
          <a:p>
            <a:r>
              <a:rPr lang="en-US" dirty="0" smtClean="0">
                <a:latin typeface="Times New Roman" panose="02020603050405020304" pitchFamily="18" charset="0"/>
                <a:cs typeface="Times New Roman" panose="02020603050405020304" pitchFamily="18" charset="0"/>
              </a:rPr>
              <a:t>ETEA</a:t>
            </a:r>
          </a:p>
          <a:p>
            <a:r>
              <a:rPr lang="en-US" dirty="0" smtClean="0">
                <a:latin typeface="Times New Roman" panose="02020603050405020304" pitchFamily="18" charset="0"/>
                <a:cs typeface="Times New Roman" panose="02020603050405020304" pitchFamily="18" charset="0"/>
              </a:rPr>
              <a:t>GAT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2436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High-Stake and Low-Stake Tests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high-stakes test is any test used to make important decisions about students, educators, schools, or districts, most commonly for the purpose of accountability—i.e., the attempt by federal, state, or local government agencies and school administrators to ensure that students are enrolled in effective school</a:t>
            </a:r>
          </a:p>
        </p:txBody>
      </p:sp>
    </p:spTree>
    <p:extLst>
      <p:ext uri="{BB962C8B-B14F-4D97-AF65-F5344CB8AC3E}">
        <p14:creationId xmlns:p14="http://schemas.microsoft.com/office/powerpoint/2010/main" val="2001710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Learning Objectives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Students will be able to:</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Discuss with examples kinds and uses of achievement test and aptitude test;</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Differentiate between teacher-made test and standardized test;</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Understand Low-Stake and High-Stake tests.</a:t>
            </a:r>
          </a:p>
          <a:p>
            <a:pPr>
              <a:buFont typeface="Wingdings" panose="05000000000000000000" pitchFamily="2" charset="2"/>
              <a:buChar char="Ø"/>
            </a:pPr>
            <a:endParaRPr lang="en-US" dirty="0" smtClean="0"/>
          </a:p>
        </p:txBody>
      </p:sp>
    </p:spTree>
    <p:extLst>
      <p:ext uri="{BB962C8B-B14F-4D97-AF65-F5344CB8AC3E}">
        <p14:creationId xmlns:p14="http://schemas.microsoft.com/office/powerpoint/2010/main" val="215109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Types of Tests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endParaRPr lang="en-US" dirty="0" smtClean="0"/>
          </a:p>
          <a:p>
            <a:pPr>
              <a:buFont typeface="Wingdings" panose="05000000000000000000" pitchFamily="2" charset="2"/>
              <a:buChar char="§"/>
            </a:pPr>
            <a:r>
              <a:rPr lang="en-US" sz="4000" dirty="0" smtClean="0">
                <a:latin typeface="Times New Roman" panose="02020603050405020304" pitchFamily="18" charset="0"/>
                <a:cs typeface="Times New Roman" panose="02020603050405020304" pitchFamily="18" charset="0"/>
              </a:rPr>
              <a:t>Achievement Tests: </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Measures the </a:t>
            </a:r>
            <a:r>
              <a:rPr lang="en-US" b="1" dirty="0" smtClean="0">
                <a:latin typeface="Times New Roman" panose="02020603050405020304" pitchFamily="18" charset="0"/>
                <a:cs typeface="Times New Roman" panose="02020603050405020304" pitchFamily="18" charset="0"/>
              </a:rPr>
              <a:t>attained ability</a:t>
            </a:r>
          </a:p>
          <a:p>
            <a:pPr>
              <a:buFont typeface="Wingdings" panose="05000000000000000000" pitchFamily="2" charset="2"/>
              <a:buChar char="§"/>
            </a:pPr>
            <a:r>
              <a:rPr lang="en-US" sz="4000" dirty="0" smtClean="0">
                <a:latin typeface="Times New Roman" panose="02020603050405020304" pitchFamily="18" charset="0"/>
                <a:cs typeface="Times New Roman" panose="02020603050405020304" pitchFamily="18" charset="0"/>
              </a:rPr>
              <a:t>Aptitude Tests: </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Measures the </a:t>
            </a:r>
            <a:r>
              <a:rPr lang="en-US" b="1" dirty="0" smtClean="0">
                <a:latin typeface="Times New Roman" panose="02020603050405020304" pitchFamily="18" charset="0"/>
                <a:cs typeface="Times New Roman" panose="02020603050405020304" pitchFamily="18" charset="0"/>
              </a:rPr>
              <a:t>potential ability</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5323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Achievement Test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test of developed skill or knowledge.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For example, standardized </a:t>
            </a:r>
            <a:r>
              <a:rPr lang="en-US" dirty="0">
                <a:latin typeface="Times New Roman" panose="02020603050405020304" pitchFamily="18" charset="0"/>
                <a:cs typeface="Times New Roman" panose="02020603050405020304" pitchFamily="18" charset="0"/>
              </a:rPr>
              <a:t>test developed to measure skills and knowledge learned in a given grade level, usually through planned instruction, such as training or classroom </a:t>
            </a:r>
            <a:r>
              <a:rPr lang="en-US" dirty="0" smtClean="0">
                <a:latin typeface="Times New Roman" panose="02020603050405020304" pitchFamily="18" charset="0"/>
                <a:cs typeface="Times New Roman" panose="02020603050405020304" pitchFamily="18" charset="0"/>
              </a:rPr>
              <a:t>instruction.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4498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continued</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Achievement test measures present proficiency, mastery and understanding of general and specific areas of knowledge. Achievement tests attempt to measure what and how individual has learnt, viz. his present standard of performance</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Scores of achievement test indicate the academic status of the individual learner in different subjects as a whole or individually.</a:t>
            </a:r>
          </a:p>
        </p:txBody>
      </p:sp>
    </p:spTree>
    <p:extLst>
      <p:ext uri="{BB962C8B-B14F-4D97-AF65-F5344CB8AC3E}">
        <p14:creationId xmlns:p14="http://schemas.microsoft.com/office/powerpoint/2010/main" val="1706808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Aptitude Test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Aptitude is </a:t>
            </a:r>
            <a:r>
              <a:rPr lang="en-US" dirty="0">
                <a:latin typeface="Times New Roman" panose="02020603050405020304" pitchFamily="18" charset="0"/>
                <a:cs typeface="Times New Roman" panose="02020603050405020304" pitchFamily="18" charset="0"/>
              </a:rPr>
              <a:t>a more general and stable cognitive trait</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For example,  test for fighter pilot, ETEA, BMAT (</a:t>
            </a:r>
            <a:r>
              <a:rPr lang="en-US" dirty="0" err="1" smtClean="0">
                <a:latin typeface="Times New Roman" panose="02020603050405020304" pitchFamily="18" charset="0"/>
                <a:cs typeface="Times New Roman" panose="02020603050405020304" pitchFamily="18" charset="0"/>
              </a:rPr>
              <a:t>BioMedical</a:t>
            </a:r>
            <a:r>
              <a:rPr lang="en-US" dirty="0" smtClean="0">
                <a:latin typeface="Times New Roman" panose="02020603050405020304" pitchFamily="18" charset="0"/>
                <a:cs typeface="Times New Roman" panose="02020603050405020304" pitchFamily="18" charset="0"/>
              </a:rPr>
              <a:t> Admission Test in UK).</a:t>
            </a:r>
            <a:endParaRPr lang="en-US" dirty="0">
              <a:latin typeface="Times New Roman" panose="02020603050405020304" pitchFamily="18" charset="0"/>
              <a:cs typeface="Times New Roman" panose="02020603050405020304" pitchFamily="18" charset="0"/>
            </a:endParaRPr>
          </a:p>
          <a:p>
            <a:pPr marL="0" indent="0">
              <a:buNone/>
            </a:pPr>
            <a:r>
              <a:rPr lang="en-US" dirty="0"/>
              <a:t> </a:t>
            </a:r>
            <a:endParaRPr lang="en-US"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327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solidFill>
                  <a:srgbClr val="0070C0"/>
                </a:solidFill>
                <a:latin typeface="Times New Roman" panose="02020603050405020304" pitchFamily="18" charset="0"/>
                <a:cs typeface="Times New Roman" panose="02020603050405020304" pitchFamily="18" charset="0"/>
              </a:rPr>
              <a:t>Aptitude </a:t>
            </a:r>
            <a:r>
              <a:rPr lang="en-US" dirty="0">
                <a:solidFill>
                  <a:srgbClr val="0070C0"/>
                </a:solidFill>
                <a:latin typeface="Times New Roman" panose="02020603050405020304" pitchFamily="18" charset="0"/>
                <a:cs typeface="Times New Roman" panose="02020603050405020304" pitchFamily="18" charset="0"/>
              </a:rPr>
              <a:t>tests are designed to predict what you can learn</a:t>
            </a:r>
            <a:r>
              <a:rPr lang="en-US" dirty="0" smtClean="0">
                <a:solidFill>
                  <a:srgbClr val="0070C0"/>
                </a:solidFill>
                <a:latin typeface="Times New Roman" panose="02020603050405020304" pitchFamily="18" charset="0"/>
                <a:cs typeface="Times New Roman" panose="02020603050405020304" pitchFamily="18" charset="0"/>
              </a:rPr>
              <a:t>.</a:t>
            </a:r>
          </a:p>
          <a:p>
            <a:pPr marL="0" indent="0">
              <a:buNone/>
            </a:pPr>
            <a:endParaRPr lang="en-US" dirty="0">
              <a:solidFill>
                <a:srgbClr val="0070C0"/>
              </a:solidFill>
              <a:latin typeface="Times New Roman" panose="02020603050405020304" pitchFamily="18" charset="0"/>
              <a:cs typeface="Times New Roman" panose="02020603050405020304" pitchFamily="18" charset="0"/>
            </a:endParaRPr>
          </a:p>
          <a:p>
            <a:pPr marL="0" indent="0">
              <a:buNone/>
            </a:pPr>
            <a:r>
              <a:rPr lang="en-US" dirty="0" smtClean="0">
                <a:solidFill>
                  <a:srgbClr val="0070C0"/>
                </a:solidFill>
                <a:latin typeface="Times New Roman" panose="02020603050405020304" pitchFamily="18" charset="0"/>
                <a:cs typeface="Times New Roman" panose="02020603050405020304" pitchFamily="18" charset="0"/>
              </a:rPr>
              <a:t> </a:t>
            </a:r>
            <a:r>
              <a:rPr lang="en-US" dirty="0">
                <a:solidFill>
                  <a:srgbClr val="0070C0"/>
                </a:solidFill>
                <a:latin typeface="Times New Roman" panose="02020603050405020304" pitchFamily="18" charset="0"/>
                <a:cs typeface="Times New Roman" panose="02020603050405020304" pitchFamily="18" charset="0"/>
              </a:rPr>
              <a:t>Achievement tests are designed to assess what you have learned.</a:t>
            </a:r>
          </a:p>
          <a:p>
            <a:endParaRPr lang="en-US" dirty="0"/>
          </a:p>
        </p:txBody>
      </p:sp>
    </p:spTree>
    <p:extLst>
      <p:ext uri="{BB962C8B-B14F-4D97-AF65-F5344CB8AC3E}">
        <p14:creationId xmlns:p14="http://schemas.microsoft.com/office/powerpoint/2010/main" val="2017594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Top 2 Important Types of Achievement Tests</a:t>
            </a:r>
          </a:p>
        </p:txBody>
      </p:sp>
      <p:sp>
        <p:nvSpPr>
          <p:cNvPr id="3" name="Content Placeholder 2"/>
          <p:cNvSpPr>
            <a:spLocks noGrp="1"/>
          </p:cNvSpPr>
          <p:nvPr>
            <p:ph idx="1"/>
          </p:nvPr>
        </p:nvSpPr>
        <p:spPr/>
        <p:txBody>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1. Teacher </a:t>
            </a:r>
            <a:r>
              <a:rPr lang="en-US" dirty="0">
                <a:latin typeface="Times New Roman" panose="02020603050405020304" pitchFamily="18" charset="0"/>
                <a:cs typeface="Times New Roman" panose="02020603050405020304" pitchFamily="18" charset="0"/>
              </a:rPr>
              <a:t>Made </a:t>
            </a:r>
            <a:r>
              <a:rPr lang="en-US" dirty="0" smtClean="0">
                <a:latin typeface="Times New Roman" panose="02020603050405020304" pitchFamily="18" charset="0"/>
                <a:cs typeface="Times New Roman" panose="02020603050405020304" pitchFamily="18" charset="0"/>
              </a:rPr>
              <a:t>Tests</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2. Standardized Tests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11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anose="02020603050405020304" pitchFamily="18" charset="0"/>
                <a:cs typeface="Times New Roman" panose="02020603050405020304" pitchFamily="18" charset="0"/>
              </a:rPr>
              <a:t>Teacher Made Tests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p>
          <a:p>
            <a:r>
              <a:rPr lang="en-US" dirty="0">
                <a:latin typeface="Times New Roman" panose="02020603050405020304" pitchFamily="18" charset="0"/>
                <a:cs typeface="Times New Roman" panose="02020603050405020304" pitchFamily="18" charset="0"/>
              </a:rPr>
              <a:t>It is prepared to measure the outcomes and content of local curriculum</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very much flexible so that, it can be adapted to any procedure and material</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does not require any sophisticated technique for preparation.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easy to construct.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These test are </a:t>
            </a:r>
            <a:r>
              <a:rPr lang="en-US" dirty="0">
                <a:latin typeface="Times New Roman" panose="02020603050405020304" pitchFamily="18" charset="0"/>
                <a:cs typeface="Times New Roman" panose="02020603050405020304" pitchFamily="18" charset="0"/>
              </a:rPr>
              <a:t>prepared to </a:t>
            </a:r>
            <a:r>
              <a:rPr lang="en-US" dirty="0" smtClean="0">
                <a:latin typeface="Times New Roman" panose="02020603050405020304" pitchFamily="18" charset="0"/>
                <a:cs typeface="Times New Roman" panose="02020603050405020304" pitchFamily="18" charset="0"/>
              </a:rPr>
              <a:t>suit </a:t>
            </a:r>
            <a:r>
              <a:rPr lang="en-US" dirty="0">
                <a:latin typeface="Times New Roman" panose="02020603050405020304" pitchFamily="18" charset="0"/>
                <a:cs typeface="Times New Roman" panose="02020603050405020304" pitchFamily="18" charset="0"/>
              </a:rPr>
              <a:t>the local objectives.</a:t>
            </a:r>
          </a:p>
        </p:txBody>
      </p:sp>
    </p:spTree>
    <p:extLst>
      <p:ext uri="{BB962C8B-B14F-4D97-AF65-F5344CB8AC3E}">
        <p14:creationId xmlns:p14="http://schemas.microsoft.com/office/powerpoint/2010/main" val="3620338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651</Words>
  <Application>Microsoft Office PowerPoint</Application>
  <PresentationFormat>On-screen Show (4:3)</PresentationFormat>
  <Paragraphs>65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Types of Test</vt:lpstr>
      <vt:lpstr>Learning Objectives</vt:lpstr>
      <vt:lpstr>Types of Tests</vt:lpstr>
      <vt:lpstr>Achievement Test</vt:lpstr>
      <vt:lpstr>continued</vt:lpstr>
      <vt:lpstr>Aptitude Test</vt:lpstr>
      <vt:lpstr>PowerPoint Presentation</vt:lpstr>
      <vt:lpstr>Top 2 Important Types of Achievement Tests</vt:lpstr>
      <vt:lpstr>Teacher Made Tests</vt:lpstr>
      <vt:lpstr>continued</vt:lpstr>
      <vt:lpstr>Standardized Tests</vt:lpstr>
      <vt:lpstr>continued</vt:lpstr>
      <vt:lpstr>continued</vt:lpstr>
      <vt:lpstr>Example</vt:lpstr>
      <vt:lpstr>Pakistan</vt:lpstr>
      <vt:lpstr>High-Stake and Low-Stake Tests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Test</dc:title>
  <dc:creator>uzma</dc:creator>
  <cp:lastModifiedBy>uzma</cp:lastModifiedBy>
  <cp:revision>51</cp:revision>
  <dcterms:created xsi:type="dcterms:W3CDTF">2006-08-16T00:00:00Z</dcterms:created>
  <dcterms:modified xsi:type="dcterms:W3CDTF">2020-03-21T05:40:29Z</dcterms:modified>
</cp:coreProperties>
</file>